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02" r:id="rId2"/>
    <p:sldId id="303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1826" autoAdjust="0"/>
  </p:normalViewPr>
  <p:slideViewPr>
    <p:cSldViewPr>
      <p:cViewPr>
        <p:scale>
          <a:sx n="100" d="100"/>
          <a:sy n="100" d="100"/>
        </p:scale>
        <p:origin x="-20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DA47B4B-0BC1-4847-AEEA-17DCAFC73C5C}" type="datetimeFigureOut">
              <a:rPr lang="en-US"/>
              <a:pPr/>
              <a:t>10/17/2013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8C31E2-F24E-4E56-A949-B1D1983159A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Shot3b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ADIGridOnly_t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PPTiconbar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0"/>
            <a:ext cx="57912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586163" y="469900"/>
            <a:ext cx="551973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rIns="0" anchor="ctr"/>
          <a:lstStyle/>
          <a:p>
            <a:pPr>
              <a:spcBef>
                <a:spcPct val="50000"/>
              </a:spcBef>
            </a:pPr>
            <a:r>
              <a:rPr lang="en-US" sz="15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The World Leader in High Performance Signal Processing Solutions</a:t>
            </a:r>
            <a:endParaRPr lang="en-GB" sz="15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grpSp>
        <p:nvGrpSpPr>
          <p:cNvPr id="8" name="Group 8"/>
          <p:cNvGrpSpPr>
            <a:grpSpLocks/>
          </p:cNvGrpSpPr>
          <p:nvPr/>
        </p:nvGrpSpPr>
        <p:grpSpPr bwMode="auto">
          <a:xfrm>
            <a:off x="6299200" y="6248400"/>
            <a:ext cx="2768600" cy="381000"/>
            <a:chOff x="168" y="4062"/>
            <a:chExt cx="1744" cy="240"/>
          </a:xfrm>
        </p:grpSpPr>
        <p:pic>
          <p:nvPicPr>
            <p:cNvPr id="9" name="Picture 9" descr="ADI Logo2"/>
            <p:cNvPicPr preferRelativeResize="0"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68" y="4102"/>
              <a:ext cx="538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</p:pic>
        <p:sp>
          <p:nvSpPr>
            <p:cNvPr id="10" name="Line 10"/>
            <p:cNvSpPr>
              <a:spLocks noChangeShapeType="1"/>
            </p:cNvSpPr>
            <p:nvPr userDrawn="1"/>
          </p:nvSpPr>
          <p:spPr bwMode="auto">
            <a:xfrm>
              <a:off x="816" y="4062"/>
              <a:ext cx="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Text Box 11"/>
            <p:cNvSpPr txBox="1">
              <a:spLocks noChangeArrowheads="1"/>
            </p:cNvSpPr>
            <p:nvPr userDrawn="1"/>
          </p:nvSpPr>
          <p:spPr bwMode="auto">
            <a:xfrm>
              <a:off x="898" y="4079"/>
              <a:ext cx="1014" cy="207"/>
            </a:xfrm>
            <a:prstGeom prst="rect">
              <a:avLst/>
            </a:prstGeom>
            <a:noFill/>
            <a:ln>
              <a:noFill/>
            </a:ln>
            <a:effectLst>
              <a:outerShdw dist="17961" dir="2700000" algn="ctr" rotWithShape="0">
                <a:srgbClr val="B2B2B2">
                  <a:alpha val="20000"/>
                </a:srgbClr>
              </a:outerShdw>
            </a:effectLst>
            <a:extLst>
              <a:ext uri="{909E8E84-426E-40DD-AFC4-6F175D3DCCD1}"/>
              <a:ext uri="{91240B29-F687-4F45-9708-019B960494DF}"/>
            </a:extLst>
          </p:spPr>
          <p:txBody>
            <a:bodyPr wrap="none"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2600" smtClean="0">
                  <a:latin typeface="Arial Narrow" pitchFamily="34" charset="0"/>
                </a:rPr>
                <a:t>Everywhere</a:t>
              </a:r>
            </a:p>
          </p:txBody>
        </p:sp>
      </p:grpSp>
      <p:sp>
        <p:nvSpPr>
          <p:cNvPr id="615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794125" y="1447800"/>
            <a:ext cx="5105400" cy="2438400"/>
          </a:xfrm>
        </p:spPr>
        <p:txBody>
          <a:bodyPr lIns="137160" rIns="137160" bIns="91440" anchor="b" anchorCtr="1"/>
          <a:lstStyle>
            <a:lvl1pPr algn="ctr"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432300" y="4267200"/>
            <a:ext cx="3829050" cy="1371600"/>
          </a:xfrm>
          <a:ln>
            <a:noFill/>
          </a:ln>
        </p:spPr>
        <p:txBody>
          <a:bodyPr lIns="91440" tIns="45720" rIns="91440" bIns="45720" anchorCtr="1"/>
          <a:lstStyle>
            <a:lvl1pPr marL="0" indent="0" algn="ctr">
              <a:buFont typeface="Wingdings" pitchFamily="2" charset="2"/>
              <a:buNone/>
              <a:defRPr>
                <a:latin typeface="Arial Narrow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1091C0-1243-44BA-A4F4-003DDEC512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1000" y="457200"/>
            <a:ext cx="2166938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3500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473A73-6F3E-401F-AE82-063BC3A6C5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69338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295400"/>
            <a:ext cx="4219575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5" y="1295400"/>
            <a:ext cx="4221163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2DFA17-53BA-459E-9098-153F5C2520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472148-5933-42EC-B096-69A7DC5C1E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3018EA-DB39-4F2B-A672-2ED2CDBC5C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19575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5" y="1295400"/>
            <a:ext cx="422116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82A97A-C385-43CE-B0CE-D64F2FD447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9C12B0-799F-4582-8C73-CF0D4F5AE0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F0202D-1142-489A-BE83-0B15BD2107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458E79-A1D3-4E5B-BC60-5534266633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3D67FE-4F99-4D5D-BA24-9415B5DB7D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FC215B-9C2E-4128-A7B0-BCE00C1CAF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DIGrid_t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53525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86693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9144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8593138" cy="502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45720" tIns="91440" rIns="45720" bIns="914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324600"/>
            <a:ext cx="160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Arial Narrow" pitchFamily="34" charset="0"/>
              </a:defRPr>
            </a:lvl1pPr>
          </a:lstStyle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000" y="6400800"/>
            <a:ext cx="631825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1D4C055-9EA9-44BB-AF06-3306C1FC31B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6650038" y="6511925"/>
            <a:ext cx="2493962" cy="346075"/>
            <a:chOff x="253" y="3724"/>
            <a:chExt cx="1571" cy="218"/>
          </a:xfrm>
        </p:grpSpPr>
        <p:pic>
          <p:nvPicPr>
            <p:cNvPr id="1032" name="Picture 8" descr="ADI Logo2"/>
            <p:cNvPicPr preferRelativeResize="0"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253" y="3766"/>
              <a:ext cx="476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</p:pic>
        <p:sp>
          <p:nvSpPr>
            <p:cNvPr id="1033" name="Line 9"/>
            <p:cNvSpPr>
              <a:spLocks noChangeShapeType="1"/>
            </p:cNvSpPr>
            <p:nvPr userDrawn="1"/>
          </p:nvSpPr>
          <p:spPr bwMode="auto">
            <a:xfrm>
              <a:off x="829" y="3724"/>
              <a:ext cx="0" cy="218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Text Box 10"/>
            <p:cNvSpPr txBox="1">
              <a:spLocks noChangeArrowheads="1"/>
            </p:cNvSpPr>
            <p:nvPr userDrawn="1"/>
          </p:nvSpPr>
          <p:spPr bwMode="auto">
            <a:xfrm>
              <a:off x="903" y="3743"/>
              <a:ext cx="921" cy="188"/>
            </a:xfrm>
            <a:prstGeom prst="rect">
              <a:avLst/>
            </a:prstGeom>
            <a:noFill/>
            <a:ln>
              <a:noFill/>
            </a:ln>
            <a:effectLst>
              <a:outerShdw dist="17961" dir="2700000" algn="ctr" rotWithShape="0">
                <a:srgbClr val="B2B2B2">
                  <a:alpha val="20000"/>
                </a:srgbClr>
              </a:outerShdw>
            </a:effectLst>
            <a:extLst>
              <a:ext uri="{909E8E84-426E-40DD-AFC4-6F175D3DCCD1}"/>
              <a:ext uri="{91240B29-F687-4F45-9708-019B960494DF}"/>
            </a:extLst>
          </p:spPr>
          <p:txBody>
            <a:bodyPr wrap="none"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smtClean="0">
                  <a:solidFill>
                    <a:srgbClr val="333333"/>
                  </a:solidFill>
                  <a:latin typeface="Arial Narrow" pitchFamily="34" charset="0"/>
                </a:rPr>
                <a:t>Everywhere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9pPr>
    </p:titleStyle>
    <p:bodyStyle>
      <a:lvl1pPr marL="225425" indent="-2254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200" b="1">
          <a:solidFill>
            <a:schemeClr val="tx1"/>
          </a:solidFill>
          <a:latin typeface="+mn-lt"/>
          <a:ea typeface="+mn-ea"/>
          <a:cs typeface="+mn-cs"/>
        </a:defRPr>
      </a:lvl1pPr>
      <a:lvl2pPr marL="401638" indent="-1746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 b="1">
          <a:solidFill>
            <a:schemeClr val="tx2"/>
          </a:solidFill>
          <a:latin typeface="+mn-lt"/>
        </a:defRPr>
      </a:lvl2pPr>
      <a:lvl3pPr marL="573088" indent="-169863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2"/>
          </a:solidFill>
          <a:latin typeface="+mn-lt"/>
        </a:defRPr>
      </a:lvl3pPr>
      <a:lvl4pPr marL="739775" indent="-165100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l"/>
        <a:defRPr>
          <a:solidFill>
            <a:schemeClr val="bg2"/>
          </a:solidFill>
          <a:latin typeface="+mn-lt"/>
        </a:defRPr>
      </a:lvl4pPr>
      <a:lvl5pPr marL="8636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5pPr>
      <a:lvl6pPr marL="1320800" indent="-122238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6pPr>
      <a:lvl7pPr marL="1778000" indent="-122238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7pPr>
      <a:lvl8pPr marL="2235200" indent="-122238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8pPr>
      <a:lvl9pPr marL="2692400" indent="-122238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Test Qualification Plan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593138" cy="5334000"/>
          </a:xfrm>
        </p:spPr>
        <p:txBody>
          <a:bodyPr/>
          <a:lstStyle/>
          <a:p>
            <a:pPr marL="514350" indent="-28575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Arial Black" pitchFamily="34" charset="0"/>
              <a:buAutoNum type="arabicPeriod"/>
            </a:pPr>
            <a:r>
              <a:rPr lang="en-US" sz="1400" b="0" smtClean="0"/>
              <a:t>SCM Correlation Data Gathering</a:t>
            </a:r>
            <a:endParaRPr lang="en-US" sz="1100" smtClean="0"/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Loop 4 bin1 units x30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Run 100 bin1 units on handler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Serialize and test 10 bin1 units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Serialize and test 5 reject units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endParaRPr lang="en-US" sz="200" smtClean="0"/>
          </a:p>
          <a:p>
            <a:pPr marL="514350" indent="-28575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Arial Black" pitchFamily="34" charset="0"/>
              <a:buAutoNum type="arabicPeriod"/>
            </a:pPr>
            <a:r>
              <a:rPr lang="en-US" sz="1400" b="0" smtClean="0"/>
              <a:t>Ship correlation package from SCM to SCC</a:t>
            </a:r>
          </a:p>
          <a:p>
            <a:pPr marL="514350" indent="-28575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None/>
            </a:pPr>
            <a:endParaRPr lang="en-US" sz="200" b="0" smtClean="0"/>
          </a:p>
          <a:p>
            <a:pPr marL="514350" indent="-28575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Arial Black" pitchFamily="34" charset="0"/>
              <a:buAutoNum type="arabicPeriod" startAt="3"/>
            </a:pPr>
            <a:r>
              <a:rPr lang="en-US" sz="1400" b="0" smtClean="0"/>
              <a:t>SCC Correlation Data Gathering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Loop 4 bin1 units x30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Run 100 bin1 units on handler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Test 10 already serialized bin1 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Test  5 already serialized rejects</a:t>
            </a:r>
            <a:endParaRPr lang="en-US" sz="1400" smtClean="0"/>
          </a:p>
          <a:p>
            <a:pPr marL="514350" indent="-28575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Arial Black" pitchFamily="34" charset="0"/>
              <a:buAutoNum type="arabicPeriod" startAt="4"/>
            </a:pPr>
            <a:r>
              <a:rPr lang="en-US" sz="1400" b="0" smtClean="0"/>
              <a:t>SCM/SCC send data to ADGT for Data Crunching and Analysis</a:t>
            </a:r>
          </a:p>
          <a:p>
            <a:pPr marL="514350" indent="-28575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Arial Black" pitchFamily="34" charset="0"/>
              <a:buAutoNum type="arabicPeriod" startAt="4"/>
            </a:pPr>
            <a:r>
              <a:rPr lang="en-US" sz="1400" b="0" smtClean="0"/>
              <a:t>CorL8 Analysis of x30 loop /100 units handler data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X30 loop must pass Mean Shift, Sigma Spread and CPK criteria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100 Bin1 Correlation units must pass Mean Shift, Sigma Spread and CPK criteria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10 serialized units must pass bin1 both in SCC and in SCM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5 serialized rejects must fail the same parameter for both SCC and SCM</a:t>
            </a:r>
          </a:p>
          <a:p>
            <a:pPr marL="514350" indent="-28575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Arial Black" pitchFamily="34" charset="0"/>
              <a:buAutoNum type="arabicPeriod" startAt="4"/>
            </a:pPr>
            <a:r>
              <a:rPr lang="en-US" sz="1400" b="0" smtClean="0"/>
              <a:t>Correlation Data Approval 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For TRB movement to Available with Condition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None/>
            </a:pPr>
            <a:endParaRPr lang="en-US" sz="1100" smtClean="0"/>
          </a:p>
          <a:p>
            <a:pPr marL="514350" indent="-28575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Arial Black" pitchFamily="34" charset="0"/>
              <a:buAutoNum type="arabicPeriod" startAt="4"/>
            </a:pPr>
            <a:r>
              <a:rPr lang="en-US" sz="1400" b="0" smtClean="0"/>
              <a:t>Validation lot  run handled by SCC 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None/>
            </a:pPr>
            <a:endParaRPr lang="en-US" sz="1100" smtClean="0"/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en-US" sz="1100" smtClean="0"/>
              <a:t>Note: CorL8 is ADI data analysis tool.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553200" y="1676400"/>
          <a:ext cx="1981200" cy="1046164"/>
        </p:xfrm>
        <a:graphic>
          <a:graphicData uri="http://schemas.openxmlformats.org/drawingml/2006/table">
            <a:tbl>
              <a:tblPr/>
              <a:tblGrid>
                <a:gridCol w="396875"/>
                <a:gridCol w="792163"/>
                <a:gridCol w="792162"/>
              </a:tblGrid>
              <a:tr h="2159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SansSerif"/>
                          <a:cs typeface="Arial" pitchFamily="34" charset="0"/>
                        </a:rPr>
                        <a:t>Reject Correlation</a:t>
                      </a:r>
                    </a:p>
                  </a:txBody>
                  <a:tcPr marL="8546" marR="8546" marT="85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Unit</a:t>
                      </a:r>
                    </a:p>
                  </a:txBody>
                  <a:tcPr marL="8546" marR="8546" marT="85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B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SCM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SCC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8546" marR="8546" marT="85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B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TnumX: XXXXX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TnumX: XXXXX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…</a:t>
                      </a:r>
                    </a:p>
                  </a:txBody>
                  <a:tcPr marL="8546" marR="8546" marT="85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B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TnumX: XXXXX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TnumX: XXXXX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8546" marR="8546" marT="85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B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TnumX: XXXXX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TnumX: XXXXX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6705600" y="3200400"/>
          <a:ext cx="1447800" cy="1046164"/>
        </p:xfrm>
        <a:graphic>
          <a:graphicData uri="http://schemas.openxmlformats.org/drawingml/2006/table">
            <a:tbl>
              <a:tblPr/>
              <a:tblGrid>
                <a:gridCol w="381000"/>
                <a:gridCol w="533400"/>
                <a:gridCol w="533400"/>
              </a:tblGrid>
              <a:tr h="2159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SansSerif"/>
                          <a:cs typeface="Arial" pitchFamily="34" charset="0"/>
                        </a:rPr>
                        <a:t>Bin1 Correlation</a:t>
                      </a:r>
                    </a:p>
                  </a:txBody>
                  <a:tcPr marL="8546" marR="8546" marT="85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Unit</a:t>
                      </a:r>
                    </a:p>
                  </a:txBody>
                  <a:tcPr marL="8546" marR="8546" marT="85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B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SCM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SCC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8546" marR="8546" marT="85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B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Pass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Pass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…</a:t>
                      </a:r>
                    </a:p>
                  </a:txBody>
                  <a:tcPr marL="8546" marR="8546" marT="85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B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Pass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Pass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8546" marR="8546" marT="85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B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Pass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Pass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4114800" y="5257800"/>
          <a:ext cx="4495800" cy="914400"/>
        </p:xfrm>
        <a:graphic>
          <a:graphicData uri="http://schemas.openxmlformats.org/drawingml/2006/table">
            <a:tbl>
              <a:tblPr/>
              <a:tblGrid>
                <a:gridCol w="1142999"/>
                <a:gridCol w="3352801"/>
              </a:tblGrid>
              <a:tr h="33514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SansSerif"/>
                        </a:rPr>
                        <a:t>Correlation Test </a:t>
                      </a:r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latin typeface="SansSerif"/>
                        </a:rPr>
                        <a:t>Criteria(TST00137</a:t>
                      </a:r>
                      <a:r>
                        <a:rPr lang="en-US" sz="1000" b="1" i="0" u="none" strike="noStrike" baseline="0" dirty="0" smtClean="0">
                          <a:solidFill>
                            <a:srgbClr val="FFFFFF"/>
                          </a:solidFill>
                          <a:latin typeface="SansSerif"/>
                        </a:rPr>
                        <a:t> </a:t>
                      </a:r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latin typeface="SansSerif"/>
                        </a:rPr>
                        <a:t>)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SansSerif"/>
                      </a:endParaRPr>
                    </a:p>
                  </a:txBody>
                  <a:tcPr marL="8546" marR="8546" marT="85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65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% Mean Shift Criteria</a:t>
                      </a:r>
                    </a:p>
                  </a:txBody>
                  <a:tcPr marL="8546" marR="8546" marT="85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B3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(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(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SCM_mean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-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SCC_Mean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) / (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Upper_Limit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-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Lower_Limit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) ) x 100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&lt; 5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8546" marR="8546" marT="8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5EF"/>
                    </a:solidFill>
                  </a:tcPr>
                </a:tc>
              </a:tr>
              <a:tr h="1965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Sigma Spread Criteria</a:t>
                      </a:r>
                    </a:p>
                  </a:txBody>
                  <a:tcPr marL="8546" marR="8546" marT="85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B3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(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SCC_Sigma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/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SCM_Sigma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)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&lt;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1.300000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8546" marR="8546" marT="8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5EF"/>
                    </a:solidFill>
                  </a:tcPr>
                </a:tc>
              </a:tr>
              <a:tr h="18615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Cpk</a:t>
                      </a:r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Criteria</a:t>
                      </a:r>
                    </a:p>
                  </a:txBody>
                  <a:tcPr marL="8546" marR="8546" marT="85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B3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If CPK to the test limits is &gt;10, then test given automatically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PASS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8546" marR="8546" marT="8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5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Test Qualification estimated Timeline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447800" y="4267200"/>
          <a:ext cx="2438400" cy="400050"/>
        </p:xfrm>
        <a:graphic>
          <a:graphicData uri="http://schemas.openxmlformats.org/drawingml/2006/table">
            <a:tbl>
              <a:tblPr/>
              <a:tblGrid>
                <a:gridCol w="762000"/>
                <a:gridCol w="1676400"/>
              </a:tblGrid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PLANNED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ACTUAL/ADJUSTED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109" name="Picture 45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3" y="1981200"/>
            <a:ext cx="8943975" cy="168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">
  <a:themeElements>
    <a:clrScheme name="ADITemplate 3">
      <a:dk1>
        <a:srgbClr val="000000"/>
      </a:dk1>
      <a:lt1>
        <a:srgbClr val="FFFFFF"/>
      </a:lt1>
      <a:dk2>
        <a:srgbClr val="38579B"/>
      </a:dk2>
      <a:lt2>
        <a:srgbClr val="969696"/>
      </a:lt2>
      <a:accent1>
        <a:srgbClr val="FFCC00"/>
      </a:accent1>
      <a:accent2>
        <a:srgbClr val="28AE4E"/>
      </a:accent2>
      <a:accent3>
        <a:srgbClr val="FFFFFF"/>
      </a:accent3>
      <a:accent4>
        <a:srgbClr val="000000"/>
      </a:accent4>
      <a:accent5>
        <a:srgbClr val="FFE2AA"/>
      </a:accent5>
      <a:accent6>
        <a:srgbClr val="239D46"/>
      </a:accent6>
      <a:hlink>
        <a:srgbClr val="8B1174"/>
      </a:hlink>
      <a:folHlink>
        <a:srgbClr val="FF8C00"/>
      </a:folHlink>
    </a:clrScheme>
    <a:fontScheme name="ADI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ADITemplate 1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3">
        <a:dk1>
          <a:srgbClr val="000000"/>
        </a:dk1>
        <a:lt1>
          <a:srgbClr val="FFFFFF"/>
        </a:lt1>
        <a:dk2>
          <a:srgbClr val="38579B"/>
        </a:dk2>
        <a:lt2>
          <a:srgbClr val="969696"/>
        </a:lt2>
        <a:accent1>
          <a:srgbClr val="FFCC00"/>
        </a:accent1>
        <a:accent2>
          <a:srgbClr val="28AE4E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39D46"/>
        </a:accent6>
        <a:hlink>
          <a:srgbClr val="8B1174"/>
        </a:hlink>
        <a:folHlink>
          <a:srgbClr val="FF8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</Template>
  <TotalTime>9824</TotalTime>
  <Words>259</Words>
  <Application>Microsoft Office PowerPoint</Application>
  <PresentationFormat>On-screen Show (4:3)</PresentationFormat>
  <Paragraphs>64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temp</vt:lpstr>
      <vt:lpstr>Test Qualification Plan</vt:lpstr>
      <vt:lpstr>Test Qualification estimated Timeline</vt:lpstr>
    </vt:vector>
  </TitlesOfParts>
  <Company>Analog Devices,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ADP1755  Test Transfer from ADGT to SCM Correlation Report</dc:title>
  <dc:creator>EDiaz2</dc:creator>
  <cp:lastModifiedBy>EFlores</cp:lastModifiedBy>
  <cp:revision>92</cp:revision>
  <dcterms:created xsi:type="dcterms:W3CDTF">2012-09-25T03:31:00Z</dcterms:created>
  <dcterms:modified xsi:type="dcterms:W3CDTF">2013-10-17T08:21:05Z</dcterms:modified>
</cp:coreProperties>
</file>